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9A7F"/>
    <a:srgbClr val="CDFFCD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F02C-1496-41AD-977C-95D6E5706262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456C-8011-41FC-9B1A-024BEC925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F02C-1496-41AD-977C-95D6E5706262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456C-8011-41FC-9B1A-024BEC925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F02C-1496-41AD-977C-95D6E5706262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456C-8011-41FC-9B1A-024BEC925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F02C-1496-41AD-977C-95D6E5706262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456C-8011-41FC-9B1A-024BEC925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F02C-1496-41AD-977C-95D6E5706262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456C-8011-41FC-9B1A-024BEC925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F02C-1496-41AD-977C-95D6E5706262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456C-8011-41FC-9B1A-024BEC925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F02C-1496-41AD-977C-95D6E5706262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456C-8011-41FC-9B1A-024BEC925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F02C-1496-41AD-977C-95D6E5706262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456C-8011-41FC-9B1A-024BEC925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F02C-1496-41AD-977C-95D6E5706262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456C-8011-41FC-9B1A-024BEC925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F02C-1496-41AD-977C-95D6E5706262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456C-8011-41FC-9B1A-024BEC925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F02C-1496-41AD-977C-95D6E5706262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456C-8011-41FC-9B1A-024BEC925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CF02C-1496-41AD-977C-95D6E5706262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6456C-8011-41FC-9B1A-024BEC925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547" y="936"/>
            <a:chExt cx="14724" cy="10368"/>
          </a:xfrm>
        </p:grpSpPr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 flipH="1">
              <a:off x="547" y="936"/>
              <a:ext cx="7380" cy="10368"/>
            </a:xfrm>
            <a:prstGeom prst="rect">
              <a:avLst/>
            </a:prstGeom>
            <a:gradFill rotWithShape="0">
              <a:gsLst>
                <a:gs pos="0">
                  <a:srgbClr val="CDEA9A">
                    <a:gamma/>
                    <a:tint val="0"/>
                    <a:invGamma/>
                  </a:srgbClr>
                </a:gs>
                <a:gs pos="100000">
                  <a:srgbClr val="CDEA9A"/>
                </a:gs>
              </a:gsLst>
              <a:lin ang="0" scaled="1"/>
            </a:gradFill>
            <a:ln w="6350">
              <a:noFill/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 flipH="1">
              <a:off x="7927" y="936"/>
              <a:ext cx="7344" cy="10368"/>
            </a:xfrm>
            <a:prstGeom prst="rect">
              <a:avLst/>
            </a:prstGeom>
            <a:gradFill rotWithShape="0">
              <a:gsLst>
                <a:gs pos="0">
                  <a:srgbClr val="CDEA9A"/>
                </a:gs>
                <a:gs pos="100000">
                  <a:srgbClr val="CDEA9A">
                    <a:gamma/>
                    <a:tint val="0"/>
                    <a:invGamma/>
                  </a:srgbClr>
                </a:gs>
              </a:gsLst>
              <a:lin ang="0" scaled="1"/>
            </a:gradFill>
            <a:ln w="6350">
              <a:noFill/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34" name="Freeform 10"/>
          <p:cNvSpPr>
            <a:spLocks/>
          </p:cNvSpPr>
          <p:nvPr/>
        </p:nvSpPr>
        <p:spPr bwMode="auto">
          <a:xfrm>
            <a:off x="1331640" y="4797152"/>
            <a:ext cx="7812360" cy="2060848"/>
          </a:xfrm>
          <a:custGeom>
            <a:avLst/>
            <a:gdLst/>
            <a:ahLst/>
            <a:cxnLst>
              <a:cxn ang="0">
                <a:pos x="7478" y="666"/>
              </a:cxn>
              <a:cxn ang="0">
                <a:pos x="7478" y="2632"/>
              </a:cxn>
              <a:cxn ang="0">
                <a:pos x="0" y="2632"/>
              </a:cxn>
              <a:cxn ang="0">
                <a:pos x="0" y="1602"/>
              </a:cxn>
              <a:cxn ang="0">
                <a:pos x="7478" y="666"/>
              </a:cxn>
            </a:cxnLst>
            <a:rect l="0" t="0" r="r" b="b"/>
            <a:pathLst>
              <a:path w="7478" h="2632">
                <a:moveTo>
                  <a:pt x="7478" y="666"/>
                </a:moveTo>
                <a:cubicBezTo>
                  <a:pt x="7478" y="1649"/>
                  <a:pt x="7478" y="2632"/>
                  <a:pt x="7478" y="2632"/>
                </a:cubicBezTo>
                <a:lnTo>
                  <a:pt x="0" y="2632"/>
                </a:lnTo>
                <a:cubicBezTo>
                  <a:pt x="0" y="2632"/>
                  <a:pt x="0" y="2117"/>
                  <a:pt x="0" y="1602"/>
                </a:cubicBezTo>
                <a:cubicBezTo>
                  <a:pt x="2384" y="573"/>
                  <a:pt x="4567" y="0"/>
                  <a:pt x="7478" y="666"/>
                </a:cubicBezTo>
                <a:close/>
              </a:path>
            </a:pathLst>
          </a:custGeom>
          <a:gradFill rotWithShape="1">
            <a:gsLst>
              <a:gs pos="0">
                <a:srgbClr val="87C027"/>
              </a:gs>
              <a:gs pos="100000">
                <a:srgbClr val="CDEA9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D:\Рабочий стол\57889646a4e03f6a13c13b82d96c8f58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79912" y="980728"/>
            <a:ext cx="4928845" cy="49411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3816424" cy="3284984"/>
          </a:xfrm>
        </p:spPr>
        <p:txBody>
          <a:bodyPr anchor="ctr"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Интерактивная педагогическая технология «Дерево знаний»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>
            <a:off x="0" y="5517233"/>
            <a:ext cx="4972050" cy="134870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777"/>
              </a:cxn>
              <a:cxn ang="0">
                <a:pos x="7290" y="1798"/>
              </a:cxn>
              <a:cxn ang="0">
                <a:pos x="0" y="0"/>
              </a:cxn>
            </a:cxnLst>
            <a:rect l="0" t="0" r="r" b="b"/>
            <a:pathLst>
              <a:path w="7290" h="1798">
                <a:moveTo>
                  <a:pt x="0" y="0"/>
                </a:moveTo>
                <a:cubicBezTo>
                  <a:pt x="0" y="888"/>
                  <a:pt x="0" y="1777"/>
                  <a:pt x="0" y="1777"/>
                </a:cubicBezTo>
                <a:cubicBezTo>
                  <a:pt x="0" y="1777"/>
                  <a:pt x="3645" y="1787"/>
                  <a:pt x="7290" y="1798"/>
                </a:cubicBezTo>
                <a:cubicBezTo>
                  <a:pt x="4455" y="538"/>
                  <a:pt x="1920" y="43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CDEA9A"/>
              </a:gs>
              <a:gs pos="100000">
                <a:srgbClr val="87C027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>
            <a:off x="3266108" y="5517232"/>
            <a:ext cx="5877892" cy="1340768"/>
          </a:xfrm>
          <a:custGeom>
            <a:avLst/>
            <a:gdLst/>
            <a:ahLst/>
            <a:cxnLst>
              <a:cxn ang="0">
                <a:pos x="0" y="1402"/>
              </a:cxn>
              <a:cxn ang="0">
                <a:pos x="6127" y="1402"/>
              </a:cxn>
              <a:cxn ang="0">
                <a:pos x="3298" y="27"/>
              </a:cxn>
              <a:cxn ang="0">
                <a:pos x="0" y="1402"/>
              </a:cxn>
            </a:cxnLst>
            <a:rect l="0" t="0" r="r" b="b"/>
            <a:pathLst>
              <a:path w="6127" h="1402">
                <a:moveTo>
                  <a:pt x="0" y="1402"/>
                </a:moveTo>
                <a:cubicBezTo>
                  <a:pt x="0" y="1402"/>
                  <a:pt x="3063" y="1402"/>
                  <a:pt x="6127" y="1402"/>
                </a:cubicBezTo>
                <a:cubicBezTo>
                  <a:pt x="5811" y="969"/>
                  <a:pt x="5026" y="54"/>
                  <a:pt x="3298" y="27"/>
                </a:cubicBezTo>
                <a:cubicBezTo>
                  <a:pt x="1570" y="0"/>
                  <a:pt x="234" y="943"/>
                  <a:pt x="0" y="1402"/>
                </a:cubicBezTo>
                <a:close/>
              </a:path>
            </a:pathLst>
          </a:custGeom>
          <a:gradFill rotWithShape="1">
            <a:gsLst>
              <a:gs pos="0">
                <a:srgbClr val="71AF10"/>
              </a:gs>
              <a:gs pos="50000">
                <a:srgbClr val="54820C"/>
              </a:gs>
              <a:gs pos="100000">
                <a:srgbClr val="71AF10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15" descr="daisies_2.png"/>
          <p:cNvPicPr/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11960" y="5733256"/>
            <a:ext cx="3888432" cy="112474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861048"/>
            <a:ext cx="2612382" cy="1723549"/>
          </a:xfrm>
        </p:spPr>
        <p:txBody>
          <a:bodyPr vert="horz" wrap="none" lIns="0" tIns="0" rIns="0" bIns="0" anchor="t" anchorCtr="1"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Подготовили: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Артеменко С. А.,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Ягодкина Л. 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 flipH="1">
            <a:off x="0" y="0"/>
            <a:ext cx="4860032" cy="6858000"/>
          </a:xfrm>
          <a:prstGeom prst="rect">
            <a:avLst/>
          </a:prstGeom>
          <a:gradFill rotWithShape="0">
            <a:gsLst>
              <a:gs pos="0">
                <a:srgbClr val="CDEA9A"/>
              </a:gs>
              <a:gs pos="100000">
                <a:srgbClr val="FFFFFF"/>
              </a:gs>
            </a:gsLst>
            <a:path path="rect">
              <a:fillToRect t="100000" r="100000"/>
            </a:path>
          </a:gradFill>
          <a:ln w="6350">
            <a:noFill/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9" name="Freeform 3"/>
          <p:cNvSpPr>
            <a:spLocks/>
          </p:cNvSpPr>
          <p:nvPr/>
        </p:nvSpPr>
        <p:spPr bwMode="auto">
          <a:xfrm>
            <a:off x="1784350" y="5013176"/>
            <a:ext cx="7359650" cy="1852762"/>
          </a:xfrm>
          <a:custGeom>
            <a:avLst/>
            <a:gdLst/>
            <a:ahLst/>
            <a:cxnLst>
              <a:cxn ang="0">
                <a:pos x="7478" y="666"/>
              </a:cxn>
              <a:cxn ang="0">
                <a:pos x="7478" y="2632"/>
              </a:cxn>
              <a:cxn ang="0">
                <a:pos x="0" y="2632"/>
              </a:cxn>
              <a:cxn ang="0">
                <a:pos x="0" y="1602"/>
              </a:cxn>
              <a:cxn ang="0">
                <a:pos x="7478" y="666"/>
              </a:cxn>
            </a:cxnLst>
            <a:rect l="0" t="0" r="r" b="b"/>
            <a:pathLst>
              <a:path w="7478" h="2632">
                <a:moveTo>
                  <a:pt x="7478" y="666"/>
                </a:moveTo>
                <a:cubicBezTo>
                  <a:pt x="7478" y="1649"/>
                  <a:pt x="7478" y="2632"/>
                  <a:pt x="7478" y="2632"/>
                </a:cubicBezTo>
                <a:lnTo>
                  <a:pt x="0" y="2632"/>
                </a:lnTo>
                <a:cubicBezTo>
                  <a:pt x="0" y="2632"/>
                  <a:pt x="0" y="2117"/>
                  <a:pt x="0" y="1602"/>
                </a:cubicBezTo>
                <a:cubicBezTo>
                  <a:pt x="2384" y="573"/>
                  <a:pt x="4567" y="0"/>
                  <a:pt x="7478" y="666"/>
                </a:cubicBezTo>
                <a:close/>
              </a:path>
            </a:pathLst>
          </a:custGeom>
          <a:gradFill rotWithShape="1">
            <a:gsLst>
              <a:gs pos="0">
                <a:srgbClr val="87C027"/>
              </a:gs>
              <a:gs pos="100000">
                <a:srgbClr val="CDEA9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Freeform 4"/>
          <p:cNvSpPr>
            <a:spLocks/>
          </p:cNvSpPr>
          <p:nvPr/>
        </p:nvSpPr>
        <p:spPr bwMode="auto">
          <a:xfrm>
            <a:off x="0" y="5445225"/>
            <a:ext cx="4991100" cy="142071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777"/>
              </a:cxn>
              <a:cxn ang="0">
                <a:pos x="7290" y="1798"/>
              </a:cxn>
              <a:cxn ang="0">
                <a:pos x="0" y="0"/>
              </a:cxn>
            </a:cxnLst>
            <a:rect l="0" t="0" r="r" b="b"/>
            <a:pathLst>
              <a:path w="7290" h="1798">
                <a:moveTo>
                  <a:pt x="0" y="0"/>
                </a:moveTo>
                <a:cubicBezTo>
                  <a:pt x="0" y="888"/>
                  <a:pt x="0" y="1777"/>
                  <a:pt x="0" y="1777"/>
                </a:cubicBezTo>
                <a:cubicBezTo>
                  <a:pt x="0" y="1777"/>
                  <a:pt x="3645" y="1787"/>
                  <a:pt x="7290" y="1798"/>
                </a:cubicBezTo>
                <a:cubicBezTo>
                  <a:pt x="4455" y="538"/>
                  <a:pt x="1920" y="43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CDEA9A"/>
              </a:gs>
              <a:gs pos="100000">
                <a:srgbClr val="87C027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15" descr="daisies_2.png"/>
          <p:cNvPicPr/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0285" y="5517232"/>
            <a:ext cx="4223715" cy="1099335"/>
          </a:xfrm>
          <a:prstGeom prst="rect">
            <a:avLst/>
          </a:prstGeom>
        </p:spPr>
      </p:pic>
      <p:pic>
        <p:nvPicPr>
          <p:cNvPr id="8" name="Picture 15" descr="daisies_2.png"/>
          <p:cNvPicPr/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20683352" flipH="1">
            <a:off x="3446557" y="5536545"/>
            <a:ext cx="2283455" cy="598747"/>
          </a:xfrm>
          <a:prstGeom prst="rect">
            <a:avLst/>
          </a:prstGeom>
        </p:spPr>
      </p:pic>
      <p:pic>
        <p:nvPicPr>
          <p:cNvPr id="9" name="Picture 15" descr="daisies_2.png"/>
          <p:cNvPicPr/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312516" flipH="1">
            <a:off x="28340" y="5722842"/>
            <a:ext cx="2977901" cy="75979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76672"/>
            <a:ext cx="8784976" cy="4525963"/>
          </a:xfrm>
        </p:spPr>
        <p:txBody>
          <a:bodyPr>
            <a:normAutofit fontScale="92500" lnSpcReduction="10000"/>
          </a:bodyPr>
          <a:lstStyle/>
          <a:p>
            <a:pPr marL="0" indent="17463">
              <a:spcBef>
                <a:spcPts val="0"/>
              </a:spcBef>
              <a:buNone/>
              <a:tabLst>
                <a:tab pos="90488" algn="l"/>
              </a:tabLs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интеллектуальное развитие и формирование коммуникативных навыков.</a:t>
            </a:r>
          </a:p>
          <a:p>
            <a:pPr marL="0" indent="17463">
              <a:spcBef>
                <a:spcPts val="0"/>
              </a:spcBef>
              <a:buNone/>
              <a:tabLst>
                <a:tab pos="90488" algn="l"/>
              </a:tabLs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Организация: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воспитатель заранее готовит демонстрационный материал в виде съёмных карточек – схем с предметными картинками по определённый теме (например: животные леса; живая и неживая природа; всё, что связано с водой; времена года и т. д.) на макете «Дерево знаний». Дети, объединившись в малые группы по 2-4 человека, выполняют задания,  затем выбирают старшего группы, который доказывает правильность выполнения задания своей группы; дети из других групп оценивают правильность ответа.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7463">
              <a:buNone/>
              <a:tabLst>
                <a:tab pos="90488" algn="l"/>
              </a:tabLst>
            </a:pP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 flipH="1">
            <a:off x="0" y="0"/>
            <a:ext cx="4860032" cy="6858000"/>
          </a:xfrm>
          <a:prstGeom prst="rect">
            <a:avLst/>
          </a:prstGeom>
          <a:gradFill rotWithShape="0">
            <a:gsLst>
              <a:gs pos="0">
                <a:srgbClr val="CDEA9A"/>
              </a:gs>
              <a:gs pos="100000">
                <a:srgbClr val="FFFFFF"/>
              </a:gs>
            </a:gsLst>
            <a:path path="rect">
              <a:fillToRect t="100000" r="100000"/>
            </a:path>
          </a:gradFill>
          <a:ln w="6350">
            <a:noFill/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9" name="Freeform 3"/>
          <p:cNvSpPr>
            <a:spLocks/>
          </p:cNvSpPr>
          <p:nvPr/>
        </p:nvSpPr>
        <p:spPr bwMode="auto">
          <a:xfrm>
            <a:off x="1784350" y="5013176"/>
            <a:ext cx="7359650" cy="1852762"/>
          </a:xfrm>
          <a:custGeom>
            <a:avLst/>
            <a:gdLst/>
            <a:ahLst/>
            <a:cxnLst>
              <a:cxn ang="0">
                <a:pos x="7478" y="666"/>
              </a:cxn>
              <a:cxn ang="0">
                <a:pos x="7478" y="2632"/>
              </a:cxn>
              <a:cxn ang="0">
                <a:pos x="0" y="2632"/>
              </a:cxn>
              <a:cxn ang="0">
                <a:pos x="0" y="1602"/>
              </a:cxn>
              <a:cxn ang="0">
                <a:pos x="7478" y="666"/>
              </a:cxn>
            </a:cxnLst>
            <a:rect l="0" t="0" r="r" b="b"/>
            <a:pathLst>
              <a:path w="7478" h="2632">
                <a:moveTo>
                  <a:pt x="7478" y="666"/>
                </a:moveTo>
                <a:cubicBezTo>
                  <a:pt x="7478" y="1649"/>
                  <a:pt x="7478" y="2632"/>
                  <a:pt x="7478" y="2632"/>
                </a:cubicBezTo>
                <a:lnTo>
                  <a:pt x="0" y="2632"/>
                </a:lnTo>
                <a:cubicBezTo>
                  <a:pt x="0" y="2632"/>
                  <a:pt x="0" y="2117"/>
                  <a:pt x="0" y="1602"/>
                </a:cubicBezTo>
                <a:cubicBezTo>
                  <a:pt x="2384" y="573"/>
                  <a:pt x="4567" y="0"/>
                  <a:pt x="7478" y="666"/>
                </a:cubicBezTo>
                <a:close/>
              </a:path>
            </a:pathLst>
          </a:custGeom>
          <a:gradFill rotWithShape="1">
            <a:gsLst>
              <a:gs pos="0">
                <a:srgbClr val="87C027"/>
              </a:gs>
              <a:gs pos="100000">
                <a:srgbClr val="CDEA9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Freeform 4"/>
          <p:cNvSpPr>
            <a:spLocks/>
          </p:cNvSpPr>
          <p:nvPr/>
        </p:nvSpPr>
        <p:spPr bwMode="auto">
          <a:xfrm>
            <a:off x="0" y="5445225"/>
            <a:ext cx="4991100" cy="142071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777"/>
              </a:cxn>
              <a:cxn ang="0">
                <a:pos x="7290" y="1798"/>
              </a:cxn>
              <a:cxn ang="0">
                <a:pos x="0" y="0"/>
              </a:cxn>
            </a:cxnLst>
            <a:rect l="0" t="0" r="r" b="b"/>
            <a:pathLst>
              <a:path w="7290" h="1798">
                <a:moveTo>
                  <a:pt x="0" y="0"/>
                </a:moveTo>
                <a:cubicBezTo>
                  <a:pt x="0" y="888"/>
                  <a:pt x="0" y="1777"/>
                  <a:pt x="0" y="1777"/>
                </a:cubicBezTo>
                <a:cubicBezTo>
                  <a:pt x="0" y="1777"/>
                  <a:pt x="3645" y="1787"/>
                  <a:pt x="7290" y="1798"/>
                </a:cubicBezTo>
                <a:cubicBezTo>
                  <a:pt x="4455" y="538"/>
                  <a:pt x="1920" y="43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CDEA9A"/>
              </a:gs>
              <a:gs pos="100000">
                <a:srgbClr val="87C027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15" descr="daisies_2.png"/>
          <p:cNvPicPr/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0285" y="5517232"/>
            <a:ext cx="4223715" cy="1099335"/>
          </a:xfrm>
          <a:prstGeom prst="rect">
            <a:avLst/>
          </a:prstGeom>
        </p:spPr>
      </p:pic>
      <p:pic>
        <p:nvPicPr>
          <p:cNvPr id="8" name="Picture 15" descr="daisies_2.png"/>
          <p:cNvPicPr/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20683352" flipH="1">
            <a:off x="3446557" y="5536545"/>
            <a:ext cx="2283455" cy="598747"/>
          </a:xfrm>
          <a:prstGeom prst="rect">
            <a:avLst/>
          </a:prstGeom>
        </p:spPr>
      </p:pic>
      <p:pic>
        <p:nvPicPr>
          <p:cNvPr id="9" name="Picture 15" descr="daisies_2.png"/>
          <p:cNvPicPr/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312516" flipH="1">
            <a:off x="28340" y="5722842"/>
            <a:ext cx="2977901" cy="75979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489654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Ценность для ребёнка: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успешное решение социально-коммуникативного развития, развития умения договариваться при решении общей задачи.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Особенности проведения: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участвуют все дети группы, малые группы могут создаваться любым способом, предложенным детьми.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 flipH="1">
            <a:off x="0" y="0"/>
            <a:ext cx="4860032" cy="6858000"/>
          </a:xfrm>
          <a:prstGeom prst="rect">
            <a:avLst/>
          </a:prstGeom>
          <a:gradFill rotWithShape="0">
            <a:gsLst>
              <a:gs pos="0">
                <a:srgbClr val="CDEA9A"/>
              </a:gs>
              <a:gs pos="100000">
                <a:srgbClr val="FFFFFF"/>
              </a:gs>
            </a:gsLst>
            <a:path path="rect">
              <a:fillToRect t="100000" r="100000"/>
            </a:path>
          </a:gradFill>
          <a:ln w="6350">
            <a:noFill/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9" name="Freeform 3"/>
          <p:cNvSpPr>
            <a:spLocks/>
          </p:cNvSpPr>
          <p:nvPr/>
        </p:nvSpPr>
        <p:spPr bwMode="auto">
          <a:xfrm>
            <a:off x="1784350" y="5013176"/>
            <a:ext cx="7359650" cy="1852762"/>
          </a:xfrm>
          <a:custGeom>
            <a:avLst/>
            <a:gdLst/>
            <a:ahLst/>
            <a:cxnLst>
              <a:cxn ang="0">
                <a:pos x="7478" y="666"/>
              </a:cxn>
              <a:cxn ang="0">
                <a:pos x="7478" y="2632"/>
              </a:cxn>
              <a:cxn ang="0">
                <a:pos x="0" y="2632"/>
              </a:cxn>
              <a:cxn ang="0">
                <a:pos x="0" y="1602"/>
              </a:cxn>
              <a:cxn ang="0">
                <a:pos x="7478" y="666"/>
              </a:cxn>
            </a:cxnLst>
            <a:rect l="0" t="0" r="r" b="b"/>
            <a:pathLst>
              <a:path w="7478" h="2632">
                <a:moveTo>
                  <a:pt x="7478" y="666"/>
                </a:moveTo>
                <a:cubicBezTo>
                  <a:pt x="7478" y="1649"/>
                  <a:pt x="7478" y="2632"/>
                  <a:pt x="7478" y="2632"/>
                </a:cubicBezTo>
                <a:lnTo>
                  <a:pt x="0" y="2632"/>
                </a:lnTo>
                <a:cubicBezTo>
                  <a:pt x="0" y="2632"/>
                  <a:pt x="0" y="2117"/>
                  <a:pt x="0" y="1602"/>
                </a:cubicBezTo>
                <a:cubicBezTo>
                  <a:pt x="2384" y="573"/>
                  <a:pt x="4567" y="0"/>
                  <a:pt x="7478" y="666"/>
                </a:cubicBezTo>
                <a:close/>
              </a:path>
            </a:pathLst>
          </a:custGeom>
          <a:gradFill rotWithShape="1">
            <a:gsLst>
              <a:gs pos="0">
                <a:srgbClr val="87C027"/>
              </a:gs>
              <a:gs pos="100000">
                <a:srgbClr val="CDEA9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100" name="Freeform 4"/>
          <p:cNvSpPr>
            <a:spLocks/>
          </p:cNvSpPr>
          <p:nvPr/>
        </p:nvSpPr>
        <p:spPr bwMode="auto">
          <a:xfrm>
            <a:off x="0" y="5445225"/>
            <a:ext cx="4991100" cy="142071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777"/>
              </a:cxn>
              <a:cxn ang="0">
                <a:pos x="7290" y="1798"/>
              </a:cxn>
              <a:cxn ang="0">
                <a:pos x="0" y="0"/>
              </a:cxn>
            </a:cxnLst>
            <a:rect l="0" t="0" r="r" b="b"/>
            <a:pathLst>
              <a:path w="7290" h="1798">
                <a:moveTo>
                  <a:pt x="0" y="0"/>
                </a:moveTo>
                <a:cubicBezTo>
                  <a:pt x="0" y="888"/>
                  <a:pt x="0" y="1777"/>
                  <a:pt x="0" y="1777"/>
                </a:cubicBezTo>
                <a:cubicBezTo>
                  <a:pt x="0" y="1777"/>
                  <a:pt x="3645" y="1787"/>
                  <a:pt x="7290" y="1798"/>
                </a:cubicBezTo>
                <a:cubicBezTo>
                  <a:pt x="4455" y="538"/>
                  <a:pt x="1920" y="43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CDEA9A"/>
              </a:gs>
              <a:gs pos="100000">
                <a:srgbClr val="87C027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15" descr="daisies_2.png"/>
          <p:cNvPicPr/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0285" y="5517232"/>
            <a:ext cx="4223715" cy="1099335"/>
          </a:xfrm>
          <a:prstGeom prst="rect">
            <a:avLst/>
          </a:prstGeom>
        </p:spPr>
      </p:pic>
      <p:pic>
        <p:nvPicPr>
          <p:cNvPr id="8" name="Picture 15" descr="daisies_2.png"/>
          <p:cNvPicPr/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20683352" flipH="1">
            <a:off x="3446557" y="5536545"/>
            <a:ext cx="2283455" cy="598747"/>
          </a:xfrm>
          <a:prstGeom prst="rect">
            <a:avLst/>
          </a:prstGeom>
        </p:spPr>
      </p:pic>
      <p:pic>
        <p:nvPicPr>
          <p:cNvPr id="9" name="Picture 15" descr="daisies_2.png"/>
          <p:cNvPicPr/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312516" flipH="1">
            <a:off x="28340" y="5722842"/>
            <a:ext cx="2977901" cy="75979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1560" y="188640"/>
            <a:ext cx="7992888" cy="532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 flipH="1">
            <a:off x="0" y="0"/>
            <a:ext cx="4860032" cy="6858000"/>
          </a:xfrm>
          <a:prstGeom prst="rect">
            <a:avLst/>
          </a:prstGeom>
          <a:gradFill rotWithShape="0">
            <a:gsLst>
              <a:gs pos="0">
                <a:srgbClr val="CDEA9A"/>
              </a:gs>
              <a:gs pos="100000">
                <a:srgbClr val="FFFFFF"/>
              </a:gs>
            </a:gsLst>
            <a:path path="rect">
              <a:fillToRect t="100000" r="100000"/>
            </a:path>
          </a:gradFill>
          <a:ln w="6350">
            <a:noFill/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9" name="Freeform 3"/>
          <p:cNvSpPr>
            <a:spLocks/>
          </p:cNvSpPr>
          <p:nvPr/>
        </p:nvSpPr>
        <p:spPr bwMode="auto">
          <a:xfrm>
            <a:off x="1784350" y="5013176"/>
            <a:ext cx="7359650" cy="1852762"/>
          </a:xfrm>
          <a:custGeom>
            <a:avLst/>
            <a:gdLst/>
            <a:ahLst/>
            <a:cxnLst>
              <a:cxn ang="0">
                <a:pos x="7478" y="666"/>
              </a:cxn>
              <a:cxn ang="0">
                <a:pos x="7478" y="2632"/>
              </a:cxn>
              <a:cxn ang="0">
                <a:pos x="0" y="2632"/>
              </a:cxn>
              <a:cxn ang="0">
                <a:pos x="0" y="1602"/>
              </a:cxn>
              <a:cxn ang="0">
                <a:pos x="7478" y="666"/>
              </a:cxn>
            </a:cxnLst>
            <a:rect l="0" t="0" r="r" b="b"/>
            <a:pathLst>
              <a:path w="7478" h="2632">
                <a:moveTo>
                  <a:pt x="7478" y="666"/>
                </a:moveTo>
                <a:cubicBezTo>
                  <a:pt x="7478" y="1649"/>
                  <a:pt x="7478" y="2632"/>
                  <a:pt x="7478" y="2632"/>
                </a:cubicBezTo>
                <a:lnTo>
                  <a:pt x="0" y="2632"/>
                </a:lnTo>
                <a:cubicBezTo>
                  <a:pt x="0" y="2632"/>
                  <a:pt x="0" y="2117"/>
                  <a:pt x="0" y="1602"/>
                </a:cubicBezTo>
                <a:cubicBezTo>
                  <a:pt x="2384" y="573"/>
                  <a:pt x="4567" y="0"/>
                  <a:pt x="7478" y="666"/>
                </a:cubicBezTo>
                <a:close/>
              </a:path>
            </a:pathLst>
          </a:custGeom>
          <a:gradFill rotWithShape="1">
            <a:gsLst>
              <a:gs pos="0">
                <a:srgbClr val="87C027"/>
              </a:gs>
              <a:gs pos="100000">
                <a:srgbClr val="CDEA9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Freeform 4"/>
          <p:cNvSpPr>
            <a:spLocks/>
          </p:cNvSpPr>
          <p:nvPr/>
        </p:nvSpPr>
        <p:spPr bwMode="auto">
          <a:xfrm>
            <a:off x="0" y="5445225"/>
            <a:ext cx="4991100" cy="142071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777"/>
              </a:cxn>
              <a:cxn ang="0">
                <a:pos x="7290" y="1798"/>
              </a:cxn>
              <a:cxn ang="0">
                <a:pos x="0" y="0"/>
              </a:cxn>
            </a:cxnLst>
            <a:rect l="0" t="0" r="r" b="b"/>
            <a:pathLst>
              <a:path w="7290" h="1798">
                <a:moveTo>
                  <a:pt x="0" y="0"/>
                </a:moveTo>
                <a:cubicBezTo>
                  <a:pt x="0" y="888"/>
                  <a:pt x="0" y="1777"/>
                  <a:pt x="0" y="1777"/>
                </a:cubicBezTo>
                <a:cubicBezTo>
                  <a:pt x="0" y="1777"/>
                  <a:pt x="3645" y="1787"/>
                  <a:pt x="7290" y="1798"/>
                </a:cubicBezTo>
                <a:cubicBezTo>
                  <a:pt x="4455" y="538"/>
                  <a:pt x="1920" y="43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CDEA9A"/>
              </a:gs>
              <a:gs pos="100000">
                <a:srgbClr val="87C027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15" descr="daisies_2.png"/>
          <p:cNvPicPr/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0285" y="5517232"/>
            <a:ext cx="4223715" cy="1099335"/>
          </a:xfrm>
          <a:prstGeom prst="rect">
            <a:avLst/>
          </a:prstGeom>
        </p:spPr>
      </p:pic>
      <p:pic>
        <p:nvPicPr>
          <p:cNvPr id="8" name="Picture 15" descr="daisies_2.png"/>
          <p:cNvPicPr/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20683352" flipH="1">
            <a:off x="3446557" y="5536545"/>
            <a:ext cx="2283455" cy="598747"/>
          </a:xfrm>
          <a:prstGeom prst="rect">
            <a:avLst/>
          </a:prstGeom>
        </p:spPr>
      </p:pic>
      <p:pic>
        <p:nvPicPr>
          <p:cNvPr id="9" name="Picture 15" descr="daisies_2.png"/>
          <p:cNvPicPr/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312516" flipH="1">
            <a:off x="28340" y="5722842"/>
            <a:ext cx="2977901" cy="759796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7544" y="0"/>
            <a:ext cx="8028383" cy="534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 flipH="1">
            <a:off x="0" y="0"/>
            <a:ext cx="4860032" cy="6858000"/>
          </a:xfrm>
          <a:prstGeom prst="rect">
            <a:avLst/>
          </a:prstGeom>
          <a:gradFill rotWithShape="0">
            <a:gsLst>
              <a:gs pos="0">
                <a:srgbClr val="CDEA9A"/>
              </a:gs>
              <a:gs pos="100000">
                <a:srgbClr val="FFFFFF"/>
              </a:gs>
            </a:gsLst>
            <a:path path="rect">
              <a:fillToRect t="100000" r="100000"/>
            </a:path>
          </a:gradFill>
          <a:ln w="6350">
            <a:noFill/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9" name="Freeform 3"/>
          <p:cNvSpPr>
            <a:spLocks/>
          </p:cNvSpPr>
          <p:nvPr/>
        </p:nvSpPr>
        <p:spPr bwMode="auto">
          <a:xfrm>
            <a:off x="1784350" y="5013176"/>
            <a:ext cx="7359650" cy="1852762"/>
          </a:xfrm>
          <a:custGeom>
            <a:avLst/>
            <a:gdLst/>
            <a:ahLst/>
            <a:cxnLst>
              <a:cxn ang="0">
                <a:pos x="7478" y="666"/>
              </a:cxn>
              <a:cxn ang="0">
                <a:pos x="7478" y="2632"/>
              </a:cxn>
              <a:cxn ang="0">
                <a:pos x="0" y="2632"/>
              </a:cxn>
              <a:cxn ang="0">
                <a:pos x="0" y="1602"/>
              </a:cxn>
              <a:cxn ang="0">
                <a:pos x="7478" y="666"/>
              </a:cxn>
            </a:cxnLst>
            <a:rect l="0" t="0" r="r" b="b"/>
            <a:pathLst>
              <a:path w="7478" h="2632">
                <a:moveTo>
                  <a:pt x="7478" y="666"/>
                </a:moveTo>
                <a:cubicBezTo>
                  <a:pt x="7478" y="1649"/>
                  <a:pt x="7478" y="2632"/>
                  <a:pt x="7478" y="2632"/>
                </a:cubicBezTo>
                <a:lnTo>
                  <a:pt x="0" y="2632"/>
                </a:lnTo>
                <a:cubicBezTo>
                  <a:pt x="0" y="2632"/>
                  <a:pt x="0" y="2117"/>
                  <a:pt x="0" y="1602"/>
                </a:cubicBezTo>
                <a:cubicBezTo>
                  <a:pt x="2384" y="573"/>
                  <a:pt x="4567" y="0"/>
                  <a:pt x="7478" y="666"/>
                </a:cubicBezTo>
                <a:close/>
              </a:path>
            </a:pathLst>
          </a:custGeom>
          <a:gradFill rotWithShape="1">
            <a:gsLst>
              <a:gs pos="0">
                <a:srgbClr val="87C027"/>
              </a:gs>
              <a:gs pos="100000">
                <a:srgbClr val="CDEA9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Freeform 4"/>
          <p:cNvSpPr>
            <a:spLocks/>
          </p:cNvSpPr>
          <p:nvPr/>
        </p:nvSpPr>
        <p:spPr bwMode="auto">
          <a:xfrm>
            <a:off x="0" y="5445225"/>
            <a:ext cx="4991100" cy="142071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777"/>
              </a:cxn>
              <a:cxn ang="0">
                <a:pos x="7290" y="1798"/>
              </a:cxn>
              <a:cxn ang="0">
                <a:pos x="0" y="0"/>
              </a:cxn>
            </a:cxnLst>
            <a:rect l="0" t="0" r="r" b="b"/>
            <a:pathLst>
              <a:path w="7290" h="1798">
                <a:moveTo>
                  <a:pt x="0" y="0"/>
                </a:moveTo>
                <a:cubicBezTo>
                  <a:pt x="0" y="888"/>
                  <a:pt x="0" y="1777"/>
                  <a:pt x="0" y="1777"/>
                </a:cubicBezTo>
                <a:cubicBezTo>
                  <a:pt x="0" y="1777"/>
                  <a:pt x="3645" y="1787"/>
                  <a:pt x="7290" y="1798"/>
                </a:cubicBezTo>
                <a:cubicBezTo>
                  <a:pt x="4455" y="538"/>
                  <a:pt x="1920" y="43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CDEA9A"/>
              </a:gs>
              <a:gs pos="100000">
                <a:srgbClr val="87C027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15" descr="daisies_2.png"/>
          <p:cNvPicPr/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0285" y="5517232"/>
            <a:ext cx="4223715" cy="1099335"/>
          </a:xfrm>
          <a:prstGeom prst="rect">
            <a:avLst/>
          </a:prstGeom>
        </p:spPr>
      </p:pic>
      <p:pic>
        <p:nvPicPr>
          <p:cNvPr id="8" name="Picture 15" descr="daisies_2.png"/>
          <p:cNvPicPr/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20683352" flipH="1">
            <a:off x="3446557" y="5536545"/>
            <a:ext cx="2283455" cy="598747"/>
          </a:xfrm>
          <a:prstGeom prst="rect">
            <a:avLst/>
          </a:prstGeom>
        </p:spPr>
      </p:pic>
      <p:pic>
        <p:nvPicPr>
          <p:cNvPr id="9" name="Picture 15" descr="daisies_2.png"/>
          <p:cNvPicPr/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312516" flipH="1">
            <a:off x="28340" y="5722842"/>
            <a:ext cx="2977901" cy="759796"/>
          </a:xfrm>
          <a:prstGeom prst="rect">
            <a:avLst/>
          </a:prstGeom>
        </p:spPr>
      </p:pic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47664" y="548680"/>
            <a:ext cx="5760640" cy="560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 flipH="1">
            <a:off x="0" y="0"/>
            <a:ext cx="4860032" cy="6858000"/>
          </a:xfrm>
          <a:prstGeom prst="rect">
            <a:avLst/>
          </a:prstGeom>
          <a:gradFill rotWithShape="0">
            <a:gsLst>
              <a:gs pos="0">
                <a:srgbClr val="CDEA9A"/>
              </a:gs>
              <a:gs pos="100000">
                <a:srgbClr val="FFFFFF"/>
              </a:gs>
            </a:gsLst>
            <a:path path="rect">
              <a:fillToRect t="100000" r="100000"/>
            </a:path>
          </a:gradFill>
          <a:ln w="6350">
            <a:noFill/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9" name="Freeform 3"/>
          <p:cNvSpPr>
            <a:spLocks/>
          </p:cNvSpPr>
          <p:nvPr/>
        </p:nvSpPr>
        <p:spPr bwMode="auto">
          <a:xfrm>
            <a:off x="1784350" y="5013176"/>
            <a:ext cx="7359650" cy="1852762"/>
          </a:xfrm>
          <a:custGeom>
            <a:avLst/>
            <a:gdLst/>
            <a:ahLst/>
            <a:cxnLst>
              <a:cxn ang="0">
                <a:pos x="7478" y="666"/>
              </a:cxn>
              <a:cxn ang="0">
                <a:pos x="7478" y="2632"/>
              </a:cxn>
              <a:cxn ang="0">
                <a:pos x="0" y="2632"/>
              </a:cxn>
              <a:cxn ang="0">
                <a:pos x="0" y="1602"/>
              </a:cxn>
              <a:cxn ang="0">
                <a:pos x="7478" y="666"/>
              </a:cxn>
            </a:cxnLst>
            <a:rect l="0" t="0" r="r" b="b"/>
            <a:pathLst>
              <a:path w="7478" h="2632">
                <a:moveTo>
                  <a:pt x="7478" y="666"/>
                </a:moveTo>
                <a:cubicBezTo>
                  <a:pt x="7478" y="1649"/>
                  <a:pt x="7478" y="2632"/>
                  <a:pt x="7478" y="2632"/>
                </a:cubicBezTo>
                <a:lnTo>
                  <a:pt x="0" y="2632"/>
                </a:lnTo>
                <a:cubicBezTo>
                  <a:pt x="0" y="2632"/>
                  <a:pt x="0" y="2117"/>
                  <a:pt x="0" y="1602"/>
                </a:cubicBezTo>
                <a:cubicBezTo>
                  <a:pt x="2384" y="573"/>
                  <a:pt x="4567" y="0"/>
                  <a:pt x="7478" y="666"/>
                </a:cubicBezTo>
                <a:close/>
              </a:path>
            </a:pathLst>
          </a:custGeom>
          <a:gradFill rotWithShape="1">
            <a:gsLst>
              <a:gs pos="0">
                <a:srgbClr val="87C027"/>
              </a:gs>
              <a:gs pos="100000">
                <a:srgbClr val="CDEA9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Freeform 4"/>
          <p:cNvSpPr>
            <a:spLocks/>
          </p:cNvSpPr>
          <p:nvPr/>
        </p:nvSpPr>
        <p:spPr bwMode="auto">
          <a:xfrm>
            <a:off x="0" y="5445225"/>
            <a:ext cx="4991100" cy="142071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777"/>
              </a:cxn>
              <a:cxn ang="0">
                <a:pos x="7290" y="1798"/>
              </a:cxn>
              <a:cxn ang="0">
                <a:pos x="0" y="0"/>
              </a:cxn>
            </a:cxnLst>
            <a:rect l="0" t="0" r="r" b="b"/>
            <a:pathLst>
              <a:path w="7290" h="1798">
                <a:moveTo>
                  <a:pt x="0" y="0"/>
                </a:moveTo>
                <a:cubicBezTo>
                  <a:pt x="0" y="888"/>
                  <a:pt x="0" y="1777"/>
                  <a:pt x="0" y="1777"/>
                </a:cubicBezTo>
                <a:cubicBezTo>
                  <a:pt x="0" y="1777"/>
                  <a:pt x="3645" y="1787"/>
                  <a:pt x="7290" y="1798"/>
                </a:cubicBezTo>
                <a:cubicBezTo>
                  <a:pt x="4455" y="538"/>
                  <a:pt x="1920" y="43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CDEA9A"/>
              </a:gs>
              <a:gs pos="100000">
                <a:srgbClr val="87C027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15" descr="daisies_2.png"/>
          <p:cNvPicPr/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0285" y="5517232"/>
            <a:ext cx="4223715" cy="1099335"/>
          </a:xfrm>
          <a:prstGeom prst="rect">
            <a:avLst/>
          </a:prstGeom>
        </p:spPr>
      </p:pic>
      <p:pic>
        <p:nvPicPr>
          <p:cNvPr id="8" name="Picture 15" descr="daisies_2.png"/>
          <p:cNvPicPr/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20683352" flipH="1">
            <a:off x="3446557" y="5536545"/>
            <a:ext cx="2283455" cy="598747"/>
          </a:xfrm>
          <a:prstGeom prst="rect">
            <a:avLst/>
          </a:prstGeom>
        </p:spPr>
      </p:pic>
      <p:pic>
        <p:nvPicPr>
          <p:cNvPr id="9" name="Picture 15" descr="daisies_2.png"/>
          <p:cNvPicPr/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312516" flipH="1">
            <a:off x="28340" y="5722842"/>
            <a:ext cx="2977901" cy="759796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1274125"/>
            <a:ext cx="8388424" cy="558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 небе, на земле, в воде»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 flipH="1">
            <a:off x="0" y="0"/>
            <a:ext cx="4860032" cy="6858000"/>
          </a:xfrm>
          <a:prstGeom prst="rect">
            <a:avLst/>
          </a:prstGeom>
          <a:gradFill rotWithShape="0">
            <a:gsLst>
              <a:gs pos="0">
                <a:srgbClr val="CDEA9A"/>
              </a:gs>
              <a:gs pos="100000">
                <a:srgbClr val="FFFFFF"/>
              </a:gs>
            </a:gsLst>
            <a:path path="rect">
              <a:fillToRect t="100000" r="100000"/>
            </a:path>
          </a:gradFill>
          <a:ln w="6350">
            <a:noFill/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9" name="Freeform 3"/>
          <p:cNvSpPr>
            <a:spLocks/>
          </p:cNvSpPr>
          <p:nvPr/>
        </p:nvSpPr>
        <p:spPr bwMode="auto">
          <a:xfrm>
            <a:off x="1784350" y="5013176"/>
            <a:ext cx="7359650" cy="1852762"/>
          </a:xfrm>
          <a:custGeom>
            <a:avLst/>
            <a:gdLst/>
            <a:ahLst/>
            <a:cxnLst>
              <a:cxn ang="0">
                <a:pos x="7478" y="666"/>
              </a:cxn>
              <a:cxn ang="0">
                <a:pos x="7478" y="2632"/>
              </a:cxn>
              <a:cxn ang="0">
                <a:pos x="0" y="2632"/>
              </a:cxn>
              <a:cxn ang="0">
                <a:pos x="0" y="1602"/>
              </a:cxn>
              <a:cxn ang="0">
                <a:pos x="7478" y="666"/>
              </a:cxn>
            </a:cxnLst>
            <a:rect l="0" t="0" r="r" b="b"/>
            <a:pathLst>
              <a:path w="7478" h="2632">
                <a:moveTo>
                  <a:pt x="7478" y="666"/>
                </a:moveTo>
                <a:cubicBezTo>
                  <a:pt x="7478" y="1649"/>
                  <a:pt x="7478" y="2632"/>
                  <a:pt x="7478" y="2632"/>
                </a:cubicBezTo>
                <a:lnTo>
                  <a:pt x="0" y="2632"/>
                </a:lnTo>
                <a:cubicBezTo>
                  <a:pt x="0" y="2632"/>
                  <a:pt x="0" y="2117"/>
                  <a:pt x="0" y="1602"/>
                </a:cubicBezTo>
                <a:cubicBezTo>
                  <a:pt x="2384" y="573"/>
                  <a:pt x="4567" y="0"/>
                  <a:pt x="7478" y="666"/>
                </a:cubicBezTo>
                <a:close/>
              </a:path>
            </a:pathLst>
          </a:custGeom>
          <a:gradFill rotWithShape="1">
            <a:gsLst>
              <a:gs pos="0">
                <a:srgbClr val="87C027"/>
              </a:gs>
              <a:gs pos="100000">
                <a:srgbClr val="CDEA9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Freeform 4"/>
          <p:cNvSpPr>
            <a:spLocks/>
          </p:cNvSpPr>
          <p:nvPr/>
        </p:nvSpPr>
        <p:spPr bwMode="auto">
          <a:xfrm>
            <a:off x="0" y="5445225"/>
            <a:ext cx="4991100" cy="142071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777"/>
              </a:cxn>
              <a:cxn ang="0">
                <a:pos x="7290" y="1798"/>
              </a:cxn>
              <a:cxn ang="0">
                <a:pos x="0" y="0"/>
              </a:cxn>
            </a:cxnLst>
            <a:rect l="0" t="0" r="r" b="b"/>
            <a:pathLst>
              <a:path w="7290" h="1798">
                <a:moveTo>
                  <a:pt x="0" y="0"/>
                </a:moveTo>
                <a:cubicBezTo>
                  <a:pt x="0" y="888"/>
                  <a:pt x="0" y="1777"/>
                  <a:pt x="0" y="1777"/>
                </a:cubicBezTo>
                <a:cubicBezTo>
                  <a:pt x="0" y="1777"/>
                  <a:pt x="3645" y="1787"/>
                  <a:pt x="7290" y="1798"/>
                </a:cubicBezTo>
                <a:cubicBezTo>
                  <a:pt x="4455" y="538"/>
                  <a:pt x="1920" y="43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CDEA9A"/>
              </a:gs>
              <a:gs pos="100000">
                <a:srgbClr val="87C027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15" descr="daisies_2.png"/>
          <p:cNvPicPr/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0285" y="5517232"/>
            <a:ext cx="4223715" cy="1099335"/>
          </a:xfrm>
          <a:prstGeom prst="rect">
            <a:avLst/>
          </a:prstGeom>
        </p:spPr>
      </p:pic>
      <p:pic>
        <p:nvPicPr>
          <p:cNvPr id="8" name="Picture 15" descr="daisies_2.png"/>
          <p:cNvPicPr/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20683352" flipH="1">
            <a:off x="3446557" y="5536545"/>
            <a:ext cx="2283455" cy="598747"/>
          </a:xfrm>
          <a:prstGeom prst="rect">
            <a:avLst/>
          </a:prstGeom>
        </p:spPr>
      </p:pic>
      <p:pic>
        <p:nvPicPr>
          <p:cNvPr id="9" name="Picture 15" descr="daisies_2.png"/>
          <p:cNvPicPr/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312516" flipH="1">
            <a:off x="28340" y="5722842"/>
            <a:ext cx="2977901" cy="759796"/>
          </a:xfrm>
          <a:prstGeom prst="rect">
            <a:avLst/>
          </a:prstGeom>
        </p:spPr>
      </p:pic>
      <p:pic>
        <p:nvPicPr>
          <p:cNvPr id="8194" name="Picture 2" descr="D:\Рабочий стол\дерево знаний\DSC0797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1105446"/>
            <a:ext cx="9144000" cy="57525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/>
              <a:t>Задания на логику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547" y="936"/>
            <a:chExt cx="14724" cy="10368"/>
          </a:xfrm>
        </p:grpSpPr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 flipH="1">
              <a:off x="547" y="936"/>
              <a:ext cx="7380" cy="10368"/>
            </a:xfrm>
            <a:prstGeom prst="rect">
              <a:avLst/>
            </a:prstGeom>
            <a:gradFill rotWithShape="0">
              <a:gsLst>
                <a:gs pos="0">
                  <a:srgbClr val="CDEA9A">
                    <a:gamma/>
                    <a:tint val="0"/>
                    <a:invGamma/>
                  </a:srgbClr>
                </a:gs>
                <a:gs pos="100000">
                  <a:srgbClr val="CDEA9A"/>
                </a:gs>
              </a:gsLst>
              <a:lin ang="0" scaled="1"/>
            </a:gradFill>
            <a:ln w="6350">
              <a:noFill/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 flipH="1">
              <a:off x="7927" y="936"/>
              <a:ext cx="7344" cy="10368"/>
            </a:xfrm>
            <a:prstGeom prst="rect">
              <a:avLst/>
            </a:prstGeom>
            <a:gradFill rotWithShape="0">
              <a:gsLst>
                <a:gs pos="0">
                  <a:srgbClr val="CDEA9A"/>
                </a:gs>
                <a:gs pos="100000">
                  <a:srgbClr val="CDEA9A">
                    <a:gamma/>
                    <a:tint val="0"/>
                    <a:invGamma/>
                  </a:srgbClr>
                </a:gs>
              </a:gsLst>
              <a:lin ang="0" scaled="1"/>
            </a:gradFill>
            <a:ln w="6350">
              <a:noFill/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0" name="Picture 12" descr="D:\Рабочий стол\57889646a4e03f6a13c13b82d96c8f5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91880" y="0"/>
            <a:ext cx="5862615" cy="58772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72616" y="1196752"/>
            <a:ext cx="5760640" cy="1728192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Freeform 3"/>
          <p:cNvSpPr>
            <a:spLocks/>
          </p:cNvSpPr>
          <p:nvPr/>
        </p:nvSpPr>
        <p:spPr bwMode="auto">
          <a:xfrm>
            <a:off x="1784350" y="5013176"/>
            <a:ext cx="7359650" cy="1852762"/>
          </a:xfrm>
          <a:custGeom>
            <a:avLst/>
            <a:gdLst/>
            <a:ahLst/>
            <a:cxnLst>
              <a:cxn ang="0">
                <a:pos x="7478" y="666"/>
              </a:cxn>
              <a:cxn ang="0">
                <a:pos x="7478" y="2632"/>
              </a:cxn>
              <a:cxn ang="0">
                <a:pos x="0" y="2632"/>
              </a:cxn>
              <a:cxn ang="0">
                <a:pos x="0" y="1602"/>
              </a:cxn>
              <a:cxn ang="0">
                <a:pos x="7478" y="666"/>
              </a:cxn>
            </a:cxnLst>
            <a:rect l="0" t="0" r="r" b="b"/>
            <a:pathLst>
              <a:path w="7478" h="2632">
                <a:moveTo>
                  <a:pt x="7478" y="666"/>
                </a:moveTo>
                <a:cubicBezTo>
                  <a:pt x="7478" y="1649"/>
                  <a:pt x="7478" y="2632"/>
                  <a:pt x="7478" y="2632"/>
                </a:cubicBezTo>
                <a:lnTo>
                  <a:pt x="0" y="2632"/>
                </a:lnTo>
                <a:cubicBezTo>
                  <a:pt x="0" y="2632"/>
                  <a:pt x="0" y="2117"/>
                  <a:pt x="0" y="1602"/>
                </a:cubicBezTo>
                <a:cubicBezTo>
                  <a:pt x="2384" y="573"/>
                  <a:pt x="4567" y="0"/>
                  <a:pt x="7478" y="666"/>
                </a:cubicBezTo>
                <a:close/>
              </a:path>
            </a:pathLst>
          </a:custGeom>
          <a:gradFill rotWithShape="1">
            <a:gsLst>
              <a:gs pos="0">
                <a:srgbClr val="87C027"/>
              </a:gs>
              <a:gs pos="100000">
                <a:srgbClr val="CDEA9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Freeform 4"/>
          <p:cNvSpPr>
            <a:spLocks/>
          </p:cNvSpPr>
          <p:nvPr/>
        </p:nvSpPr>
        <p:spPr bwMode="auto">
          <a:xfrm>
            <a:off x="0" y="5445225"/>
            <a:ext cx="4991100" cy="142071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777"/>
              </a:cxn>
              <a:cxn ang="0">
                <a:pos x="7290" y="1798"/>
              </a:cxn>
              <a:cxn ang="0">
                <a:pos x="0" y="0"/>
              </a:cxn>
            </a:cxnLst>
            <a:rect l="0" t="0" r="r" b="b"/>
            <a:pathLst>
              <a:path w="7290" h="1798">
                <a:moveTo>
                  <a:pt x="0" y="0"/>
                </a:moveTo>
                <a:cubicBezTo>
                  <a:pt x="0" y="888"/>
                  <a:pt x="0" y="1777"/>
                  <a:pt x="0" y="1777"/>
                </a:cubicBezTo>
                <a:cubicBezTo>
                  <a:pt x="0" y="1777"/>
                  <a:pt x="3645" y="1787"/>
                  <a:pt x="7290" y="1798"/>
                </a:cubicBezTo>
                <a:cubicBezTo>
                  <a:pt x="4455" y="538"/>
                  <a:pt x="1920" y="43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CDEA9A"/>
              </a:gs>
              <a:gs pos="100000">
                <a:srgbClr val="87C027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15" descr="daisies_2.png"/>
          <p:cNvPicPr/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0285" y="5517232"/>
            <a:ext cx="4223715" cy="1099335"/>
          </a:xfrm>
          <a:prstGeom prst="rect">
            <a:avLst/>
          </a:prstGeom>
        </p:spPr>
      </p:pic>
      <p:pic>
        <p:nvPicPr>
          <p:cNvPr id="8" name="Picture 15" descr="daisies_2.png"/>
          <p:cNvPicPr/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20683352" flipH="1">
            <a:off x="3446557" y="5536545"/>
            <a:ext cx="2283455" cy="598747"/>
          </a:xfrm>
          <a:prstGeom prst="rect">
            <a:avLst/>
          </a:prstGeom>
        </p:spPr>
      </p:pic>
      <p:pic>
        <p:nvPicPr>
          <p:cNvPr id="9" name="Picture 15" descr="daisies_2.png"/>
          <p:cNvPicPr/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312516" flipH="1">
            <a:off x="28340" y="5722842"/>
            <a:ext cx="2977901" cy="759796"/>
          </a:xfrm>
          <a:prstGeom prst="rect">
            <a:avLst/>
          </a:prstGeom>
        </p:spPr>
      </p:pic>
      <p:pic>
        <p:nvPicPr>
          <p:cNvPr id="9219" name="Picture 3" descr="D:\Рабочий стол\soc-deti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355976" y="4509120"/>
            <a:ext cx="4276933" cy="1986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165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Тема1</vt:lpstr>
      <vt:lpstr>Интерактивная педагогическая технология «Дерево знаний»</vt:lpstr>
      <vt:lpstr>Слайд 2</vt:lpstr>
      <vt:lpstr>Слайд 3</vt:lpstr>
      <vt:lpstr>Слайд 4</vt:lpstr>
      <vt:lpstr>Слайд 5</vt:lpstr>
      <vt:lpstr>Слайд 6</vt:lpstr>
      <vt:lpstr>«В небе, на земле, в воде»</vt:lpstr>
      <vt:lpstr>Задания на логику</vt:lpstr>
      <vt:lpstr>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12</cp:revision>
  <dcterms:created xsi:type="dcterms:W3CDTF">2019-02-02T12:55:36Z</dcterms:created>
  <dcterms:modified xsi:type="dcterms:W3CDTF">2019-10-21T15:13:40Z</dcterms:modified>
</cp:coreProperties>
</file>